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5143500" cx="9144000"/>
  <p:notesSz cx="6858000" cy="9144000"/>
  <p:embeddedFontLst>
    <p:embeddedFont>
      <p:font typeface="Anaheim"/>
      <p:regular r:id="rId69"/>
      <p:bold r:id="rId70"/>
    </p:embeddedFont>
    <p:embeddedFont>
      <p:font typeface="Barlow Condensed ExtraBold"/>
      <p:bold r:id="rId71"/>
      <p:boldItalic r:id="rId72"/>
    </p:embeddedFont>
    <p:embeddedFont>
      <p:font typeface="Overpass Mono"/>
      <p:regular r:id="rId73"/>
      <p:bold r:id="rId74"/>
    </p:embeddedFont>
    <p:embeddedFont>
      <p:font typeface="Barlow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OverpassMono-regular.fntdata"/><Relationship Id="rId72" Type="http://schemas.openxmlformats.org/officeDocument/2006/relationships/font" Target="fonts/BarlowCondensedExtraBold-boldItalic.fntdata"/><Relationship Id="rId31" Type="http://schemas.openxmlformats.org/officeDocument/2006/relationships/slide" Target="slides/slide27.xml"/><Relationship Id="rId75" Type="http://schemas.openxmlformats.org/officeDocument/2006/relationships/font" Target="fonts/Barlow-regular.fntdata"/><Relationship Id="rId30" Type="http://schemas.openxmlformats.org/officeDocument/2006/relationships/slide" Target="slides/slide26.xml"/><Relationship Id="rId74" Type="http://schemas.openxmlformats.org/officeDocument/2006/relationships/font" Target="fonts/OverpassMono-bold.fntdata"/><Relationship Id="rId33" Type="http://schemas.openxmlformats.org/officeDocument/2006/relationships/slide" Target="slides/slide29.xml"/><Relationship Id="rId77" Type="http://schemas.openxmlformats.org/officeDocument/2006/relationships/font" Target="fonts/Barlow-italic.fntdata"/><Relationship Id="rId32" Type="http://schemas.openxmlformats.org/officeDocument/2006/relationships/slide" Target="slides/slide28.xml"/><Relationship Id="rId76" Type="http://schemas.openxmlformats.org/officeDocument/2006/relationships/font" Target="fonts/Barlow-bold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8" Type="http://schemas.openxmlformats.org/officeDocument/2006/relationships/font" Target="fonts/Barlow-boldItalic.fntdata"/><Relationship Id="rId71" Type="http://schemas.openxmlformats.org/officeDocument/2006/relationships/font" Target="fonts/BarlowCondensedExtraBold-bold.fntdata"/><Relationship Id="rId70" Type="http://schemas.openxmlformats.org/officeDocument/2006/relationships/font" Target="fonts/Anaheim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Anaheim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884ced51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884ced51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d884ced518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d884ced51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884ced518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d884ced518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884ced51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d884ced51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884ced51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d884ced51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884ced51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d884ced51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d884ced51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d884ced51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884ced51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d884ced51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d884ced51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d884ced51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884ced51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884ced51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bc45fab3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bc45fab3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d884ced51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d884ced51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884ced51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d884ced51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884ced51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d884ced51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884ced51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d884ced51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d884ced51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d884ced51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d884ced51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d884ced51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d884ced518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d884ced518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d884ced51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d884ced51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d884ced51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d884ced51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d884ced51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d884ced51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884ced51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884ced51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d884ced51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d884ced51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d884ced51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d884ced51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d884ced51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d884ced51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d884ced51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d884ced51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d884ced518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d884ced518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d884ced518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d884ced518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d884ced518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d884ced51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d884ced518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d884ced51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d884ced51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d884ced51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d884ced51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d884ced51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884ced51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884ced5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d884ced518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d884ced51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d884ced518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d884ced518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d884ced51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d884ced51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d884ced518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d884ced518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d884ced51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d884ced51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d884ced518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d884ced518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d884ced51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d884ced51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d884ced518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d884ced51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d884ced51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d884ced51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d884ced518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d884ced518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884ced51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d884ced51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d884ced518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d884ced518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d884ced518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d884ced518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d884ced51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d884ced51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d884ced518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d884ced518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d884ced518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d884ced518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d884ced51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d884ced51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d884ced518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d884ced518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d884ced518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d884ced518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d884ced518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d884ced518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d884ced518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d884ced518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d884ced51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d884ced51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d884ced518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d884ced518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d884ced518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d884ced518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d884ced51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d884ced51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d884ced518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d884ced518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d884ced518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d884ced518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d884ced51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d884ced51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884ced51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d884ced51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884ced51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884ced51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1" name="Google Shape;11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1" name="Google Shape;51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2" name="Google Shape;152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9" name="Google Shape;15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76" name="Google Shape;176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96" name="Google Shape;196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00" name="Google Shape;200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1" name="Google Shape;201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1" name="Google Shape;211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2" name="Google Shape;212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3" name="Google Shape;213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4" name="Google Shape;214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7" name="Google Shape;217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8" name="Google Shape;218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9" name="Google Shape;219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20" name="Google Shape;22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0" name="Google Shape;230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1" name="Google Shape;23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35" name="Google Shape;235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36" name="Google Shape;236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59" name="Google Shape;259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00" name="Google Shape;300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1" name="Google Shape;301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2" name="Google Shape;30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05" name="Google Shape;305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6" name="Google Shape;30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0" name="Google Shape;31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2" name="Google Shape;31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4" name="Google Shape;31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6" name="Google Shape;31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8" name="Google Shape;31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20" name="Google Shape;32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21" name="Google Shape;32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26" name="Google Shape;326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5" name="Google Shape;335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52" name="Google Shape;352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4" name="Google Shape;94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5" name="Google Shape;9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8" name="Google Shape;98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00" name="Google Shape;100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02" name="Google Shape;102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9" name="Google Shape;109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1" name="Google Shape;14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5" name="Google Shape;145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5pvly3xq-sk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dN7Pk8VyDDA" TargetMode="External"/><Relationship Id="rId4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youtube.com/watch?v=OmjmV-gqZ3o" TargetMode="External"/><Relationship Id="rId4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youtube.com/watch?v=fEbkpLdjC-0" TargetMode="External"/><Relationship Id="rId4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youtube.com/watch?v=ewMW59evBPI" TargetMode="External"/><Relationship Id="rId4" Type="http://schemas.openxmlformats.org/officeDocument/2006/relationships/image" Target="../media/image4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Relationship Id="rId4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k9sZV_mNqpo" TargetMode="External"/><Relationship Id="rId4" Type="http://schemas.openxmlformats.org/officeDocument/2006/relationships/image" Target="../media/image5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Relationship Id="rId4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ww.youtube.com/watch?v=GaA4SONNtPs" TargetMode="External"/><Relationship Id="rId4" Type="http://schemas.openxmlformats.org/officeDocument/2006/relationships/image" Target="../media/image6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type="ctrTitle"/>
          </p:nvPr>
        </p:nvSpPr>
        <p:spPr>
          <a:xfrm>
            <a:off x="1666825" y="917925"/>
            <a:ext cx="6273600" cy="2241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Curso Presencial Programação Fullstack</a:t>
            </a:r>
            <a:br>
              <a:rPr lang="en" sz="3600"/>
            </a:br>
            <a:br>
              <a:rPr lang="en" sz="3600"/>
            </a:br>
            <a:r>
              <a:rPr lang="en" sz="3600"/>
              <a:t>Aula 09</a:t>
            </a:r>
            <a:endParaRPr sz="3600"/>
          </a:p>
        </p:txBody>
      </p:sp>
      <p:sp>
        <p:nvSpPr>
          <p:cNvPr id="360" name="Google Shape;360;p26"/>
          <p:cNvSpPr txBox="1"/>
          <p:nvPr>
            <p:ph idx="1" type="subTitle"/>
          </p:nvPr>
        </p:nvSpPr>
        <p:spPr>
          <a:xfrm>
            <a:off x="2486075" y="3346400"/>
            <a:ext cx="44562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Prof. MSc. Kelson | Senior Software Engineer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61" name="Google Shape;3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750" y="3032950"/>
            <a:ext cx="2056450" cy="20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omo a Receita Ganha Vida? 🏭✨&#10;1️⃣ A classe (receita) é criada! 📜&#10;2️⃣ A receita entra na máquina (instanciação de objeto)! 🔄&#10;3️⃣ Os bolos saem prontos (objetos são criados)! 🎂🎂🎂" id="441" name="Google Shape;441;p35" title="Java Básico Pré-Spring  - 1 - Classes e Objeto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/>
          <p:nvPr>
            <p:ph idx="1" type="body"/>
          </p:nvPr>
        </p:nvSpPr>
        <p:spPr>
          <a:xfrm>
            <a:off x="609501" y="1973025"/>
            <a:ext cx="5250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Você foi contratado para desenvolver um sistema simples para uma padaria. A padaria vende diferentes tipos de bolos, e cada bolo tem um sabor, tamanho e preço. O sistema deve permitir: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Criar bolos com diferentes características.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Exibir os detalhes dos bolos criados.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Simular uma máquina que fabrica bolos.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Dica: Pense na classe Bolo como a receita e nos objetos como os bolos sendo preparados!</a:t>
            </a:r>
            <a:endParaRPr/>
          </a:p>
        </p:txBody>
      </p:sp>
      <p:sp>
        <p:nvSpPr>
          <p:cNvPr id="447" name="Google Shape;447;p36"/>
          <p:cNvSpPr txBox="1"/>
          <p:nvPr>
            <p:ph type="title"/>
          </p:nvPr>
        </p:nvSpPr>
        <p:spPr>
          <a:xfrm>
            <a:off x="560825" y="1168325"/>
            <a:ext cx="6820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Projeto 1 (Com o prof)</a:t>
            </a:r>
            <a:endParaRPr/>
          </a:p>
        </p:txBody>
      </p:sp>
      <p:sp>
        <p:nvSpPr>
          <p:cNvPr id="448" name="Google Shape;44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"/>
          <p:cNvSpPr txBox="1"/>
          <p:nvPr>
            <p:ph idx="1" type="body"/>
          </p:nvPr>
        </p:nvSpPr>
        <p:spPr>
          <a:xfrm>
            <a:off x="609501" y="1973025"/>
            <a:ext cx="5250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Seu desafio agora é criar um sistema para uma Loja de Sorvetes. A loja vende diferentes tipos de sorvete, cada um com sabor, tamanho e preço.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sistema deve permitir: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Criar sorvetes com diferentes características.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Exibir os detalhes dos sorvetes criados.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Simular uma máquina que fabrica os sorvetes.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📝 Dica: O funcionamento deve ser parecido com a Padaria, mas agora com sorvetes! 😋</a:t>
            </a:r>
            <a:endParaRPr/>
          </a:p>
        </p:txBody>
      </p:sp>
      <p:sp>
        <p:nvSpPr>
          <p:cNvPr id="454" name="Google Shape;454;p37"/>
          <p:cNvSpPr txBox="1"/>
          <p:nvPr>
            <p:ph type="title"/>
          </p:nvPr>
        </p:nvSpPr>
        <p:spPr>
          <a:xfrm>
            <a:off x="560825" y="1168325"/>
            <a:ext cx="8052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Projeto 1.1 (Sozinho(a)) </a:t>
            </a:r>
            <a:endParaRPr/>
          </a:p>
        </p:txBody>
      </p:sp>
      <p:sp>
        <p:nvSpPr>
          <p:cNvPr id="455" name="Google Shape;45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8"/>
          <p:cNvSpPr txBox="1"/>
          <p:nvPr>
            <p:ph idx="1" type="body"/>
          </p:nvPr>
        </p:nvSpPr>
        <p:spPr>
          <a:xfrm>
            <a:off x="546650" y="1764250"/>
            <a:ext cx="3512700" cy="29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b="1" lang="en"/>
              <a:t>Encapsulamento</a:t>
            </a:r>
            <a:r>
              <a:rPr lang="en"/>
              <a:t> – Protegendo o Café! ☕🔒</a:t>
            </a:r>
            <a:br>
              <a:rPr lang="en"/>
            </a:br>
            <a:r>
              <a:rPr lang="en"/>
              <a:t>📌 O que é?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Encapsulamento protege os dados de um objeto e controla seu acesso.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Imagine que os atributos da classe são o café dentro do copo e a tampa do café impede o acesso direto!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Apenas métodos específicos (getters e setters) podem abrir essa tampa e permitir alterações.</a:t>
            </a:r>
            <a:endParaRPr/>
          </a:p>
        </p:txBody>
      </p:sp>
      <p:sp>
        <p:nvSpPr>
          <p:cNvPr id="461" name="Google Shape;461;p38"/>
          <p:cNvSpPr txBox="1"/>
          <p:nvPr>
            <p:ph type="title"/>
          </p:nvPr>
        </p:nvSpPr>
        <p:spPr>
          <a:xfrm>
            <a:off x="271575" y="646425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4 Pilares da Programação Orientada a Objetos ☕🚀</a:t>
            </a:r>
            <a:endParaRPr/>
          </a:p>
        </p:txBody>
      </p:sp>
      <p:sp>
        <p:nvSpPr>
          <p:cNvPr id="462" name="Google Shape;46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3" name="Google Shape;4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574" y="1746400"/>
            <a:ext cx="4161210" cy="327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438" y="110025"/>
            <a:ext cx="40671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"/>
          <p:cNvSpPr txBox="1"/>
          <p:nvPr>
            <p:ph idx="1" type="body"/>
          </p:nvPr>
        </p:nvSpPr>
        <p:spPr>
          <a:xfrm>
            <a:off x="546650" y="1764250"/>
            <a:ext cx="3512700" cy="29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🧬 2. </a:t>
            </a:r>
            <a:r>
              <a:rPr b="1" lang="en"/>
              <a:t>Herança</a:t>
            </a:r>
            <a:r>
              <a:rPr lang="en"/>
              <a:t> – O Sabor é Passado Adiante! ☕➡️</a:t>
            </a:r>
            <a:br>
              <a:rPr lang="en"/>
            </a:br>
            <a:r>
              <a:rPr lang="en"/>
              <a:t>📌 O que é?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Herança permite que uma classe "filha" reutilize código de uma classe "pai".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Assim como diferentes tipos de café herdam o sabor do café original, as classes filhas herdam os métodos e atributos da classe pai!</a:t>
            </a:r>
            <a:endParaRPr/>
          </a:p>
        </p:txBody>
      </p:sp>
      <p:sp>
        <p:nvSpPr>
          <p:cNvPr id="470" name="Google Shape;470;p39"/>
          <p:cNvSpPr txBox="1"/>
          <p:nvPr>
            <p:ph type="title"/>
          </p:nvPr>
        </p:nvSpPr>
        <p:spPr>
          <a:xfrm>
            <a:off x="271575" y="646425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4 Pilares da Programação Orientada a Objetos ☕🚀</a:t>
            </a:r>
            <a:endParaRPr/>
          </a:p>
        </p:txBody>
      </p:sp>
      <p:sp>
        <p:nvSpPr>
          <p:cNvPr id="471" name="Google Shape;47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250" y="1631300"/>
            <a:ext cx="4192634" cy="342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988" y="67325"/>
            <a:ext cx="315277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/>
          <p:nvPr>
            <p:ph idx="1" type="body"/>
          </p:nvPr>
        </p:nvSpPr>
        <p:spPr>
          <a:xfrm>
            <a:off x="546650" y="1764250"/>
            <a:ext cx="3512700" cy="29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🎭 3. </a:t>
            </a:r>
            <a:r>
              <a:rPr b="1" lang="en"/>
              <a:t>Polimorfismo</a:t>
            </a:r>
            <a:r>
              <a:rPr lang="en"/>
              <a:t> – Escolha sua Bebida! 🍵☕🥤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📌 O que é?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Polimorfismo permite que objetos diferentes respondam de maneiras diferentes ao mesmo método!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Assim como você pode pedir uma bebida e escolher entre café, chá ou suco, um mesmo método pode ter várias implementações!</a:t>
            </a:r>
            <a:endParaRPr/>
          </a:p>
        </p:txBody>
      </p:sp>
      <p:sp>
        <p:nvSpPr>
          <p:cNvPr id="479" name="Google Shape;479;p40"/>
          <p:cNvSpPr txBox="1"/>
          <p:nvPr>
            <p:ph type="title"/>
          </p:nvPr>
        </p:nvSpPr>
        <p:spPr>
          <a:xfrm>
            <a:off x="271575" y="646425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4 Pilares da Programação Orientada a Objetos ☕🚀</a:t>
            </a:r>
            <a:endParaRPr/>
          </a:p>
        </p:txBody>
      </p:sp>
      <p:sp>
        <p:nvSpPr>
          <p:cNvPr id="480" name="Google Shape;48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525" y="1639475"/>
            <a:ext cx="3276525" cy="33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313" y="288338"/>
            <a:ext cx="178117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"/>
          <p:cNvSpPr txBox="1"/>
          <p:nvPr>
            <p:ph idx="1" type="body"/>
          </p:nvPr>
        </p:nvSpPr>
        <p:spPr>
          <a:xfrm>
            <a:off x="546650" y="1764250"/>
            <a:ext cx="3898200" cy="29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🎩 4. </a:t>
            </a:r>
            <a:r>
              <a:rPr b="1" lang="en"/>
              <a:t>Abstração</a:t>
            </a:r>
            <a:r>
              <a:rPr lang="en"/>
              <a:t> – O Mistério do Café! 🎭☕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📌 O que é?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Abstração oculta detalhes complexos e mostra apenas o necessário!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Você bebe um café sem precisar saber como ele foi feito, apenas usa um método para prepará-lo!</a:t>
            </a:r>
            <a:endParaRPr/>
          </a:p>
        </p:txBody>
      </p:sp>
      <p:sp>
        <p:nvSpPr>
          <p:cNvPr id="488" name="Google Shape;488;p41"/>
          <p:cNvSpPr txBox="1"/>
          <p:nvPr>
            <p:ph type="title"/>
          </p:nvPr>
        </p:nvSpPr>
        <p:spPr>
          <a:xfrm>
            <a:off x="271575" y="646425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4 Pilares da Programação Orientada a Objetos ☕🚀</a:t>
            </a:r>
            <a:endParaRPr/>
          </a:p>
        </p:txBody>
      </p:sp>
      <p:sp>
        <p:nvSpPr>
          <p:cNvPr id="489" name="Google Shape;48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300" y="1620225"/>
            <a:ext cx="4038689" cy="3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013" y="49038"/>
            <a:ext cx="24669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 txBox="1"/>
          <p:nvPr>
            <p:ph idx="1" type="body"/>
          </p:nvPr>
        </p:nvSpPr>
        <p:spPr>
          <a:xfrm>
            <a:off x="546650" y="1764250"/>
            <a:ext cx="3898200" cy="29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Conclusão: Por que isso é importante?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</a:t>
            </a:r>
            <a:r>
              <a:rPr b="1" lang="en"/>
              <a:t>Encapsulamento</a:t>
            </a:r>
            <a:r>
              <a:rPr lang="en"/>
              <a:t> protege os dados e controla acessos.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</a:t>
            </a:r>
            <a:r>
              <a:rPr b="1" lang="en"/>
              <a:t>Herança</a:t>
            </a:r>
            <a:r>
              <a:rPr lang="en"/>
              <a:t> reutiliza código e facilita a manutenção.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</a:t>
            </a:r>
            <a:r>
              <a:rPr b="1" lang="en"/>
              <a:t>Polimorfismo</a:t>
            </a:r>
            <a:r>
              <a:rPr lang="en"/>
              <a:t> permite que um mesmo método funcione de formas diferentes.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</a:t>
            </a:r>
            <a:r>
              <a:rPr b="1" lang="en"/>
              <a:t>Abstração</a:t>
            </a:r>
            <a:r>
              <a:rPr lang="en"/>
              <a:t> simplifica o código e esconde detalhes desnecessários.</a:t>
            </a:r>
            <a:endParaRPr/>
          </a:p>
        </p:txBody>
      </p:sp>
      <p:sp>
        <p:nvSpPr>
          <p:cNvPr id="497" name="Google Shape;497;p42"/>
          <p:cNvSpPr txBox="1"/>
          <p:nvPr>
            <p:ph type="title"/>
          </p:nvPr>
        </p:nvSpPr>
        <p:spPr>
          <a:xfrm>
            <a:off x="271575" y="646425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4 Pilares da Programação Orientada a Objetos ☕🚀</a:t>
            </a:r>
            <a:endParaRPr/>
          </a:p>
        </p:txBody>
      </p:sp>
      <p:sp>
        <p:nvSpPr>
          <p:cNvPr id="498" name="Google Shape;49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9" name="Google Shape;4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215" y="1676225"/>
            <a:ext cx="3424110" cy="34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🎯 Conclusão: Por que isso é importante?&#10;✅ Encapsulamento protege os dados e controla acessos.&#10;✅ Herança reutiliza código e facilita a manutenção.&#10;✅ Polimorfismo permite que um mesmo método funcione de formas diferentes.&#10;✅ Abstração simplifica o código e esconde detalhes desnecessários." id="505" name="Google Shape;505;p43" title="Java Básico Pré-Spring - 2 - Encapsulamento, Herança, Polimorfismo e Abstração - Pilares O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6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"/>
          <p:cNvSpPr txBox="1"/>
          <p:nvPr>
            <p:ph idx="1" type="body"/>
          </p:nvPr>
        </p:nvSpPr>
        <p:spPr>
          <a:xfrm>
            <a:off x="672375" y="1878725"/>
            <a:ext cx="4401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O que torna uma classe funcional?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Uma classe sem atributos, métodos e construtores é como uma receita vazia! 📜🔧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que uma classe realmente tenha vida, ela precisa 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✅ Atributos – Armazenam informações sobre o objeto. 📦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✅ Construtores – Criam e inicializam os objetos. 🏗️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✅ Métodos – Definem ações e comportamentos do objeto. ✨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📌 Agora, vamos ver como tudo isso funciona! 🚀</a:t>
            </a:r>
            <a:endParaRPr sz="1500"/>
          </a:p>
        </p:txBody>
      </p:sp>
      <p:sp>
        <p:nvSpPr>
          <p:cNvPr id="511" name="Google Shape;511;p44"/>
          <p:cNvSpPr txBox="1"/>
          <p:nvPr>
            <p:ph type="title"/>
          </p:nvPr>
        </p:nvSpPr>
        <p:spPr>
          <a:xfrm>
            <a:off x="453925" y="614975"/>
            <a:ext cx="8329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Atributos, Métodos e Construtores – O Coração da POO! 🏗️✨</a:t>
            </a:r>
            <a:endParaRPr/>
          </a:p>
        </p:txBody>
      </p:sp>
      <p:sp>
        <p:nvSpPr>
          <p:cNvPr id="512" name="Google Shape;51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750" y="1693650"/>
            <a:ext cx="3178309" cy="3185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>
            <p:ph idx="1" type="body"/>
          </p:nvPr>
        </p:nvSpPr>
        <p:spPr>
          <a:xfrm>
            <a:off x="609500" y="1744425"/>
            <a:ext cx="4866600" cy="29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Bem-vindos ao Mundo do Java! ☕🚀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 que você vai ver hoje?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📌 1. </a:t>
            </a:r>
            <a:r>
              <a:rPr b="1" lang="en" sz="1700"/>
              <a:t>Programação Orientada a Objetos (POO)</a:t>
            </a:r>
            <a:r>
              <a:rPr lang="en" sz="1700"/>
              <a:t> – Classes, objetos, herança e mais! (Sim, vai ter bolo 🎂)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📌 2. </a:t>
            </a:r>
            <a:r>
              <a:rPr b="1" lang="en" sz="1700"/>
              <a:t>Estruturas de Controle &amp; Coleções</a:t>
            </a:r>
            <a:r>
              <a:rPr lang="en" sz="1700"/>
              <a:t> – Listas, mapas, laços de repetição e organização dos dados! 🔄📦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📌 3. </a:t>
            </a:r>
            <a:r>
              <a:rPr b="1" lang="en" sz="1700"/>
              <a:t>Tratamento de Exceções </a:t>
            </a:r>
            <a:r>
              <a:rPr lang="en" sz="1700"/>
              <a:t>– Como lidar com erros sem pânico! ⚠️💥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📌 4. </a:t>
            </a:r>
            <a:r>
              <a:rPr b="1" lang="en" sz="1700"/>
              <a:t>Sintaxe &amp; Boas Práticas</a:t>
            </a:r>
            <a:r>
              <a:rPr lang="en" sz="1700"/>
              <a:t> – Como organizar seu código e evitar gambiarras! 🤓✅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67" name="Google Shape;367;p27"/>
          <p:cNvSpPr txBox="1"/>
          <p:nvPr>
            <p:ph type="title"/>
          </p:nvPr>
        </p:nvSpPr>
        <p:spPr>
          <a:xfrm>
            <a:off x="560825" y="1168325"/>
            <a:ext cx="858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Java Básico Pré-Spring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68" name="Google Shape;36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575" y="-488225"/>
            <a:ext cx="2056450" cy="20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075" y="1375300"/>
            <a:ext cx="3345326" cy="333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>
            <p:ph idx="1" type="body"/>
          </p:nvPr>
        </p:nvSpPr>
        <p:spPr>
          <a:xfrm>
            <a:off x="672375" y="1878725"/>
            <a:ext cx="4401300" cy="27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🔹 1. </a:t>
            </a:r>
            <a:r>
              <a:rPr b="1" lang="en"/>
              <a:t>Atributos</a:t>
            </a:r>
            <a:r>
              <a:rPr lang="en"/>
              <a:t> – Definindo as Informações do Objeto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O que são?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Atributos são as características do objeto, armazenadas dentro da classe.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 a classe fosse uma ficha de cadastro, os atributos seriam os campos preenchidos.</a:t>
            </a:r>
            <a:endParaRPr/>
          </a:p>
        </p:txBody>
      </p:sp>
      <p:sp>
        <p:nvSpPr>
          <p:cNvPr id="519" name="Google Shape;519;p45"/>
          <p:cNvSpPr txBox="1"/>
          <p:nvPr>
            <p:ph type="title"/>
          </p:nvPr>
        </p:nvSpPr>
        <p:spPr>
          <a:xfrm>
            <a:off x="453925" y="614975"/>
            <a:ext cx="8329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Atributos, Métodos e Construtores – O Coração da POO! 🏗️✨</a:t>
            </a:r>
            <a:endParaRPr/>
          </a:p>
        </p:txBody>
      </p:sp>
      <p:sp>
        <p:nvSpPr>
          <p:cNvPr id="520" name="Google Shape;52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675" y="2643650"/>
            <a:ext cx="355282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"/>
          <p:cNvSpPr txBox="1"/>
          <p:nvPr>
            <p:ph idx="1" type="body"/>
          </p:nvPr>
        </p:nvSpPr>
        <p:spPr>
          <a:xfrm>
            <a:off x="37300" y="1841000"/>
            <a:ext cx="4401300" cy="27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🔹 2. </a:t>
            </a:r>
            <a:r>
              <a:rPr b="1" lang="en"/>
              <a:t>Construtores</a:t>
            </a:r>
            <a:r>
              <a:rPr lang="en"/>
              <a:t> – Dando Vida ao Objeto! 🏗️✨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O que é?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Um construtor é um método especial que é chamado automaticamente quando um objeto é criado.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Ele define valores iniciais para os atributos do objeto.</a:t>
            </a:r>
            <a:endParaRPr/>
          </a:p>
        </p:txBody>
      </p:sp>
      <p:sp>
        <p:nvSpPr>
          <p:cNvPr id="527" name="Google Shape;527;p46"/>
          <p:cNvSpPr txBox="1"/>
          <p:nvPr>
            <p:ph type="title"/>
          </p:nvPr>
        </p:nvSpPr>
        <p:spPr>
          <a:xfrm>
            <a:off x="453925" y="614975"/>
            <a:ext cx="8329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Atributos, Métodos e Construtores – O Coração da POO! 🏗️✨</a:t>
            </a:r>
            <a:endParaRPr/>
          </a:p>
        </p:txBody>
      </p:sp>
      <p:sp>
        <p:nvSpPr>
          <p:cNvPr id="528" name="Google Shape;52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675" y="1787350"/>
            <a:ext cx="4261250" cy="18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188" y="4130713"/>
            <a:ext cx="4829175" cy="61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46"/>
          <p:cNvCxnSpPr/>
          <p:nvPr/>
        </p:nvCxnSpPr>
        <p:spPr>
          <a:xfrm rot="10800000">
            <a:off x="6570300" y="2808075"/>
            <a:ext cx="276600" cy="1458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46"/>
          <p:cNvCxnSpPr/>
          <p:nvPr/>
        </p:nvCxnSpPr>
        <p:spPr>
          <a:xfrm rot="10800000">
            <a:off x="7230500" y="2820700"/>
            <a:ext cx="138300" cy="1427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46"/>
          <p:cNvCxnSpPr/>
          <p:nvPr/>
        </p:nvCxnSpPr>
        <p:spPr>
          <a:xfrm rot="10800000">
            <a:off x="7953525" y="2820775"/>
            <a:ext cx="188700" cy="1395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46"/>
          <p:cNvSpPr/>
          <p:nvPr/>
        </p:nvSpPr>
        <p:spPr>
          <a:xfrm>
            <a:off x="5406975" y="4229250"/>
            <a:ext cx="735600" cy="188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535" name="Google Shape;535;p46"/>
          <p:cNvCxnSpPr>
            <a:stCxn id="534" idx="1"/>
          </p:cNvCxnSpPr>
          <p:nvPr/>
        </p:nvCxnSpPr>
        <p:spPr>
          <a:xfrm flipH="1" rot="10800000">
            <a:off x="5406975" y="2016000"/>
            <a:ext cx="371100" cy="23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7"/>
          <p:cNvSpPr txBox="1"/>
          <p:nvPr>
            <p:ph idx="1" type="body"/>
          </p:nvPr>
        </p:nvSpPr>
        <p:spPr>
          <a:xfrm>
            <a:off x="31025" y="1834725"/>
            <a:ext cx="4545900" cy="27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🔹 3. </a:t>
            </a:r>
            <a:r>
              <a:rPr b="1" lang="en"/>
              <a:t>Métodos</a:t>
            </a:r>
            <a:r>
              <a:rPr lang="en"/>
              <a:t> – Fazendo a Mágica Acontecer! ✨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O que são?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Métodos são ações que um objeto pode executar.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Eles fazem o objeto interagir com o mundo! 🌍</a:t>
            </a:r>
            <a:endParaRPr/>
          </a:p>
        </p:txBody>
      </p:sp>
      <p:sp>
        <p:nvSpPr>
          <p:cNvPr id="541" name="Google Shape;541;p47"/>
          <p:cNvSpPr txBox="1"/>
          <p:nvPr>
            <p:ph type="title"/>
          </p:nvPr>
        </p:nvSpPr>
        <p:spPr>
          <a:xfrm>
            <a:off x="453925" y="614975"/>
            <a:ext cx="8329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Atributos, Métodos e Construtores – O Coração da POO! 🏗️✨</a:t>
            </a:r>
            <a:endParaRPr/>
          </a:p>
        </p:txBody>
      </p:sp>
      <p:sp>
        <p:nvSpPr>
          <p:cNvPr id="542" name="Google Shape;54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775" y="2002300"/>
            <a:ext cx="4262275" cy="236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050" y="4505900"/>
            <a:ext cx="5040801" cy="5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00" y="139825"/>
            <a:ext cx="3773050" cy="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8"/>
          <p:cNvSpPr txBox="1"/>
          <p:nvPr>
            <p:ph idx="1" type="body"/>
          </p:nvPr>
        </p:nvSpPr>
        <p:spPr>
          <a:xfrm>
            <a:off x="546650" y="1764250"/>
            <a:ext cx="3898200" cy="29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</a:t>
            </a:r>
            <a:r>
              <a:rPr b="1" lang="en"/>
              <a:t>Conclusão</a:t>
            </a:r>
            <a:r>
              <a:rPr lang="en"/>
              <a:t>: O que aprendemos?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Atributos guardam os dados do objeto.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Construtores inicializam o objeto com valores.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Métodos fazem o objeto interagir e realizar ações.</a:t>
            </a:r>
            <a:endParaRPr/>
          </a:p>
        </p:txBody>
      </p:sp>
      <p:sp>
        <p:nvSpPr>
          <p:cNvPr id="551" name="Google Shape;551;p48"/>
          <p:cNvSpPr txBox="1"/>
          <p:nvPr>
            <p:ph type="title"/>
          </p:nvPr>
        </p:nvSpPr>
        <p:spPr>
          <a:xfrm>
            <a:off x="271575" y="646425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Atributos, Métodos e Construtores – O Coração da POO! 🏗️✨</a:t>
            </a:r>
            <a:endParaRPr/>
          </a:p>
        </p:txBody>
      </p:sp>
      <p:sp>
        <p:nvSpPr>
          <p:cNvPr id="552" name="Google Shape;55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124" y="1732825"/>
            <a:ext cx="3145875" cy="31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🎯 Conclusão: O que aprendemos?&#10;✅ Atributos guardam os dados do objeto.&#10;✅ Construtores inicializam o objeto com valores.&#10;✅ Métodos fazem o objeto interagir e realizar ações." id="559" name="Google Shape;559;p49" title="Java Básico Pré-Spring - 3 - Atributos, Métodos e Construtor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0"/>
          <p:cNvSpPr txBox="1"/>
          <p:nvPr>
            <p:ph idx="1" type="body"/>
          </p:nvPr>
        </p:nvSpPr>
        <p:spPr>
          <a:xfrm>
            <a:off x="609501" y="1973025"/>
            <a:ext cx="5250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Você foi contratado para desenvolver um sistema de Cadastro de Produtos para uma loja.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sistema deve permitir: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Criar produtos com nome, preço e categoria.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Exibir os detalhes do produto.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Aplicar desconto ao preço do produto.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Dica: Pense na classe Produto como um modelo, e os objetos serão os produtos cadastrados!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0"/>
          <p:cNvSpPr txBox="1"/>
          <p:nvPr>
            <p:ph type="title"/>
          </p:nvPr>
        </p:nvSpPr>
        <p:spPr>
          <a:xfrm>
            <a:off x="560825" y="1168325"/>
            <a:ext cx="8052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Projeto 2 (Com o prof) </a:t>
            </a:r>
            <a:endParaRPr/>
          </a:p>
        </p:txBody>
      </p:sp>
      <p:sp>
        <p:nvSpPr>
          <p:cNvPr id="566" name="Google Shape;56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1"/>
          <p:cNvSpPr txBox="1"/>
          <p:nvPr>
            <p:ph idx="1" type="body"/>
          </p:nvPr>
        </p:nvSpPr>
        <p:spPr>
          <a:xfrm>
            <a:off x="609501" y="1973025"/>
            <a:ext cx="5250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Você foi contratado para desenvolver um sistema de Cadastro de Funcionários para uma empresa.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sistema deve permitir: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Criar funcionários com nome, cargo e salário.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Exibir os detalhes do funcionário.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Aplicar um aumento de salário.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Dica: O funcionamento é parecido com o Cadastro de Produtos, mas agora com funcionários!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1"/>
          <p:cNvSpPr txBox="1"/>
          <p:nvPr>
            <p:ph type="title"/>
          </p:nvPr>
        </p:nvSpPr>
        <p:spPr>
          <a:xfrm>
            <a:off x="560825" y="1168325"/>
            <a:ext cx="8052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Projeto 2.2 (Sozinho(a)) </a:t>
            </a:r>
            <a:endParaRPr/>
          </a:p>
        </p:txBody>
      </p:sp>
      <p:sp>
        <p:nvSpPr>
          <p:cNvPr id="573" name="Google Shape;57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2"/>
          <p:cNvSpPr txBox="1"/>
          <p:nvPr>
            <p:ph idx="1" type="body"/>
          </p:nvPr>
        </p:nvSpPr>
        <p:spPr>
          <a:xfrm>
            <a:off x="578074" y="1998200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são os </a:t>
            </a:r>
            <a:r>
              <a:rPr b="1" lang="en"/>
              <a:t>Pilares da POO</a:t>
            </a:r>
            <a:r>
              <a:rPr lang="en"/>
              <a:t>? 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Os pilares da POO são como os segredos de um bom café! 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Eles ajudam a organizar e estruturar o código para que ele </a:t>
            </a:r>
            <a:r>
              <a:rPr b="1" lang="en"/>
              <a:t>seja mais reutilizável</a:t>
            </a:r>
            <a:r>
              <a:rPr lang="en"/>
              <a:t>, seguro e fácil de entender!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Cada pilar tem uma função essencial no código, e o Javatar vai explicar cada um deles! 🚀</a:t>
            </a:r>
            <a:endParaRPr/>
          </a:p>
        </p:txBody>
      </p:sp>
      <p:sp>
        <p:nvSpPr>
          <p:cNvPr id="579" name="Google Shape;579;p52"/>
          <p:cNvSpPr txBox="1"/>
          <p:nvPr>
            <p:ph type="title"/>
          </p:nvPr>
        </p:nvSpPr>
        <p:spPr>
          <a:xfrm>
            <a:off x="271575" y="646425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4 Pilares da Programação Orientada a Objetos ☕🚀</a:t>
            </a:r>
            <a:endParaRPr/>
          </a:p>
        </p:txBody>
      </p:sp>
      <p:sp>
        <p:nvSpPr>
          <p:cNvPr id="580" name="Google Shape;58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1" name="Google Shape;5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224" y="1891250"/>
            <a:ext cx="3008356" cy="30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3"/>
          <p:cNvSpPr txBox="1"/>
          <p:nvPr>
            <p:ph idx="1" type="body"/>
          </p:nvPr>
        </p:nvSpPr>
        <p:spPr>
          <a:xfrm>
            <a:off x="609500" y="1973025"/>
            <a:ext cx="4753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O que são Interfaces?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Uma interface é como um contrato! 📄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Define um conjunto de métodos que uma classe precisa implementar.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classe se compromete a seguir esse contrato, mas decide como cada método será implementado.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Exemplo do Mundo Real: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um tomada universal. 🔌⚡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Qualquer aparelho pode ser plugado, mas cada aparelho funciona de um jeito!</a:t>
            </a:r>
            <a:endParaRPr/>
          </a:p>
        </p:txBody>
      </p:sp>
      <p:sp>
        <p:nvSpPr>
          <p:cNvPr id="587" name="Google Shape;587;p53"/>
          <p:cNvSpPr txBox="1"/>
          <p:nvPr>
            <p:ph type="title"/>
          </p:nvPr>
        </p:nvSpPr>
        <p:spPr>
          <a:xfrm>
            <a:off x="609500" y="677875"/>
            <a:ext cx="8480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– O Contrato do Código! 📜✨</a:t>
            </a:r>
            <a:endParaRPr/>
          </a:p>
        </p:txBody>
      </p:sp>
      <p:sp>
        <p:nvSpPr>
          <p:cNvPr id="588" name="Google Shape;58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9" name="Google Shape;5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824" y="1499275"/>
            <a:ext cx="3279125" cy="330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"/>
          <p:cNvSpPr txBox="1"/>
          <p:nvPr>
            <p:ph idx="1" type="body"/>
          </p:nvPr>
        </p:nvSpPr>
        <p:spPr>
          <a:xfrm>
            <a:off x="609500" y="1973025"/>
            <a:ext cx="4753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🛠️ Como Funciona?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1️⃣ Criando a Interface (O Contrato)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📌 A interface define os métodos, mas não os implementa.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📌 </a:t>
            </a:r>
            <a:r>
              <a:rPr lang="en" sz="1300"/>
              <a:t>Aqui estamos dizendo que TODA classe que implementar Pagamento </a:t>
            </a:r>
            <a:r>
              <a:rPr b="1" lang="en" sz="1300"/>
              <a:t>precisa</a:t>
            </a:r>
            <a:r>
              <a:rPr lang="en" sz="1300"/>
              <a:t> ter um método processarPagamento().</a:t>
            </a:r>
            <a:br>
              <a:rPr lang="en" sz="1300"/>
            </a:br>
            <a:endParaRPr sz="1300"/>
          </a:p>
        </p:txBody>
      </p:sp>
      <p:sp>
        <p:nvSpPr>
          <p:cNvPr id="595" name="Google Shape;595;p54"/>
          <p:cNvSpPr txBox="1"/>
          <p:nvPr>
            <p:ph type="title"/>
          </p:nvPr>
        </p:nvSpPr>
        <p:spPr>
          <a:xfrm>
            <a:off x="609500" y="677875"/>
            <a:ext cx="8480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– O Contrato do Código! 📜✨</a:t>
            </a:r>
            <a:endParaRPr/>
          </a:p>
        </p:txBody>
      </p:sp>
      <p:sp>
        <p:nvSpPr>
          <p:cNvPr id="596" name="Google Shape;59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7" name="Google Shape;5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824" y="1499275"/>
            <a:ext cx="3279125" cy="330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25" y="3344575"/>
            <a:ext cx="4228879" cy="11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Pense em uma classe como uma receita de bolo!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Ela não é um bolo, mas tem tudo que precisamos para fazer um. 🍰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Define ingredientes (atributos) e modo de preparo (métodos).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Sem a receita, não conseguimos fazer o bolo!</a:t>
            </a:r>
            <a:endParaRPr/>
          </a:p>
        </p:txBody>
      </p:sp>
      <p:sp>
        <p:nvSpPr>
          <p:cNvPr id="376" name="Google Shape;376;p28"/>
          <p:cNvSpPr txBox="1"/>
          <p:nvPr>
            <p:ph type="title"/>
          </p:nvPr>
        </p:nvSpPr>
        <p:spPr>
          <a:xfrm>
            <a:off x="139075" y="310950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e Objetos – A Receita do Código! 🎂☕</a:t>
            </a:r>
            <a:endParaRPr/>
          </a:p>
        </p:txBody>
      </p:sp>
      <p:sp>
        <p:nvSpPr>
          <p:cNvPr id="377" name="Google Shape;37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999" y="873950"/>
            <a:ext cx="3233721" cy="322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026" y="3839742"/>
            <a:ext cx="4418450" cy="1182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5"/>
          <p:cNvSpPr txBox="1"/>
          <p:nvPr>
            <p:ph idx="1" type="body"/>
          </p:nvPr>
        </p:nvSpPr>
        <p:spPr>
          <a:xfrm>
            <a:off x="609500" y="1973025"/>
            <a:ext cx="4753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2️⃣ Implementando a Interface (Definindo a Ação!)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📌 Cada classe implementa os métodos da sua maneira.</a:t>
            </a: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r>
              <a:rPr lang="en" sz="1300"/>
              <a:t>📌 Ambas as classes seguem o contrato, mas cada uma tem sua própria implementação!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endParaRPr sz="1300"/>
          </a:p>
        </p:txBody>
      </p:sp>
      <p:sp>
        <p:nvSpPr>
          <p:cNvPr id="604" name="Google Shape;604;p55"/>
          <p:cNvSpPr txBox="1"/>
          <p:nvPr>
            <p:ph type="title"/>
          </p:nvPr>
        </p:nvSpPr>
        <p:spPr>
          <a:xfrm>
            <a:off x="609500" y="677875"/>
            <a:ext cx="8480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– O Contrato do Código! 📜✨</a:t>
            </a:r>
            <a:endParaRPr/>
          </a:p>
        </p:txBody>
      </p:sp>
      <p:sp>
        <p:nvSpPr>
          <p:cNvPr id="605" name="Google Shape;60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824" y="1499275"/>
            <a:ext cx="3279125" cy="330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50" y="2478872"/>
            <a:ext cx="4611825" cy="19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5"/>
          <p:cNvSpPr/>
          <p:nvPr/>
        </p:nvSpPr>
        <p:spPr>
          <a:xfrm>
            <a:off x="4570700" y="3875025"/>
            <a:ext cx="226500" cy="18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9" name="Google Shape;609;p55"/>
          <p:cNvSpPr/>
          <p:nvPr/>
        </p:nvSpPr>
        <p:spPr>
          <a:xfrm>
            <a:off x="4639850" y="2975850"/>
            <a:ext cx="352200" cy="157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6"/>
          <p:cNvSpPr txBox="1"/>
          <p:nvPr>
            <p:ph idx="1" type="body"/>
          </p:nvPr>
        </p:nvSpPr>
        <p:spPr>
          <a:xfrm>
            <a:off x="609500" y="1973025"/>
            <a:ext cx="4753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3️⃣ Usando a Interface (A Magia da Flexibilidade!)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📌 Podemos usar a interface para chamar qualquer tipo de pagamento, sem precisar mudar o código!</a:t>
            </a: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endParaRPr sz="1300"/>
          </a:p>
        </p:txBody>
      </p:sp>
      <p:sp>
        <p:nvSpPr>
          <p:cNvPr id="615" name="Google Shape;615;p56"/>
          <p:cNvSpPr txBox="1"/>
          <p:nvPr>
            <p:ph type="title"/>
          </p:nvPr>
        </p:nvSpPr>
        <p:spPr>
          <a:xfrm>
            <a:off x="609500" y="677875"/>
            <a:ext cx="8480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– O Contrato do Código! 📜✨</a:t>
            </a:r>
            <a:endParaRPr/>
          </a:p>
        </p:txBody>
      </p:sp>
      <p:sp>
        <p:nvSpPr>
          <p:cNvPr id="616" name="Google Shape;61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7" name="Google Shape;6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824" y="1499275"/>
            <a:ext cx="3279125" cy="330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75" y="2742300"/>
            <a:ext cx="40957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0750" y="4455600"/>
            <a:ext cx="3020850" cy="5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7"/>
          <p:cNvSpPr txBox="1"/>
          <p:nvPr>
            <p:ph idx="1" type="body"/>
          </p:nvPr>
        </p:nvSpPr>
        <p:spPr>
          <a:xfrm>
            <a:off x="609500" y="1973025"/>
            <a:ext cx="4753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🎯 Por que usar Interfaces?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✅ Flexibilidade total! Podemos trocar implementações sem mudar o sistema.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✅ Código mais organizado e reutilizável!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✅ Facilita a manutenção e evita repetição de código.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✅ Permite criar classes diferentes com comportamentos semelhantes.</a:t>
            </a: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br>
              <a:rPr lang="en" sz="1300"/>
            </a:br>
            <a:endParaRPr sz="1300"/>
          </a:p>
        </p:txBody>
      </p:sp>
      <p:sp>
        <p:nvSpPr>
          <p:cNvPr id="625" name="Google Shape;625;p57"/>
          <p:cNvSpPr txBox="1"/>
          <p:nvPr>
            <p:ph type="title"/>
          </p:nvPr>
        </p:nvSpPr>
        <p:spPr>
          <a:xfrm>
            <a:off x="609500" y="677875"/>
            <a:ext cx="8480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– O Contrato do Código! 📜✨</a:t>
            </a:r>
            <a:endParaRPr/>
          </a:p>
        </p:txBody>
      </p:sp>
      <p:sp>
        <p:nvSpPr>
          <p:cNvPr id="626" name="Google Shape;62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400" y="1499275"/>
            <a:ext cx="3087368" cy="309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🎯 Por que usar Interfaces?&#10;✅ Flexibilidade total! Podemos trocar implementações sem mudar o sistema.&#10;✅ Código mais organizado e reutilizável!&#10;✅ Facilita a manutenção e evita repetição de código.&#10;✅ Permite criar classes diferentes com comportamentos semelhantes." id="633" name="Google Shape;633;p58" title="Java Básico Pré-Spring - 4 - O Contrato do Código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9"/>
          <p:cNvSpPr txBox="1"/>
          <p:nvPr>
            <p:ph idx="1" type="body"/>
          </p:nvPr>
        </p:nvSpPr>
        <p:spPr>
          <a:xfrm>
            <a:off x="609500" y="1973025"/>
            <a:ext cx="68850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Você foi contratado para criar um Sistema de Notificações 📢 que pode enviar mensagens por diferentes canais, como E-mail, SMS e WhatsApp.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sistema deve permitir: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Criar uma interface Notificacao que define um método enviarMensagem().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Criar diferentes classes que implementam essa interface, representando E-mail, SMS e WhatsApp.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Permitir que o usuário escolha o tipo de notificação e envie a mensagem sem alterar o código principal!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Dica: Pense na interface como um contrato 📜 e nas classes como diferentes formas de enviar notificações!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9"/>
          <p:cNvSpPr txBox="1"/>
          <p:nvPr>
            <p:ph type="title"/>
          </p:nvPr>
        </p:nvSpPr>
        <p:spPr>
          <a:xfrm>
            <a:off x="560825" y="1168325"/>
            <a:ext cx="8052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Projeto 3 (Com o prof) </a:t>
            </a:r>
            <a:endParaRPr/>
          </a:p>
        </p:txBody>
      </p:sp>
      <p:sp>
        <p:nvSpPr>
          <p:cNvPr id="640" name="Google Shape;64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0"/>
          <p:cNvSpPr txBox="1"/>
          <p:nvPr>
            <p:ph idx="1" type="body"/>
          </p:nvPr>
        </p:nvSpPr>
        <p:spPr>
          <a:xfrm>
            <a:off x="609500" y="1973025"/>
            <a:ext cx="68850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Você foi contratado para desenvolver um Sistema de Pagamentos, onde o usuário pode escolher diferentes formas de pagamento: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Criar uma interface Pagamento que define um método realizarPagamento().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Criar diferentes classes que implementam essa interface, representando Cartão de Crédito, Boleto Bancário e Pix.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Permitir que o usuário escolha o tipo de pagamento e efetue o pagamento sem alterar o código principal!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Dica: O funcionamento é parecido com o Sistema de Notificações, mas agora com pagamentos!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0"/>
          <p:cNvSpPr txBox="1"/>
          <p:nvPr>
            <p:ph type="title"/>
          </p:nvPr>
        </p:nvSpPr>
        <p:spPr>
          <a:xfrm>
            <a:off x="560825" y="1168325"/>
            <a:ext cx="8052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Projeto 3.1 (Sozinho(a)) </a:t>
            </a:r>
            <a:endParaRPr/>
          </a:p>
        </p:txBody>
      </p:sp>
      <p:sp>
        <p:nvSpPr>
          <p:cNvPr id="647" name="Google Shape;64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1"/>
          <p:cNvSpPr txBox="1"/>
          <p:nvPr>
            <p:ph idx="1" type="body"/>
          </p:nvPr>
        </p:nvSpPr>
        <p:spPr>
          <a:xfrm>
            <a:off x="609500" y="1973025"/>
            <a:ext cx="44769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O que são Loops?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Loops são como baristas automáticos preparando café! ☕🔄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Eles permitem repetir tarefas automaticamente, sem precisar escrever o mesmo código várias vezes.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</a:t>
            </a:r>
            <a:r>
              <a:rPr lang="en" sz="1500"/>
              <a:t>Tipos de loops mais usados em Java: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✅ for – Ideal quando sabemos quantas vezes repetir.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✅ while – Repete enquanto uma condição for verdadeira.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✅ do-while – Sempre executa pelo menos uma vez.</a:t>
            </a:r>
            <a:endParaRPr sz="1500"/>
          </a:p>
        </p:txBody>
      </p:sp>
      <p:sp>
        <p:nvSpPr>
          <p:cNvPr id="653" name="Google Shape;653;p61"/>
          <p:cNvSpPr txBox="1"/>
          <p:nvPr>
            <p:ph type="title"/>
          </p:nvPr>
        </p:nvSpPr>
        <p:spPr>
          <a:xfrm>
            <a:off x="497950" y="791050"/>
            <a:ext cx="8461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e Coleções – Repetindo Tarefas e Organizando Dados! 🔄📦</a:t>
            </a:r>
            <a:endParaRPr/>
          </a:p>
        </p:txBody>
      </p:sp>
      <p:sp>
        <p:nvSpPr>
          <p:cNvPr id="654" name="Google Shape;65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000" y="1895425"/>
            <a:ext cx="3165583" cy="3169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2"/>
          <p:cNvSpPr txBox="1"/>
          <p:nvPr>
            <p:ph idx="1" type="body"/>
          </p:nvPr>
        </p:nvSpPr>
        <p:spPr>
          <a:xfrm>
            <a:off x="609500" y="1973025"/>
            <a:ext cx="44769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🛠️ Como Funcionam os Loops?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1️⃣ O Loop for – Repetições Controladas 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Quando usar? Quando sabemos quantas vezes queremos repetir algo.</a:t>
            </a:r>
            <a:endParaRPr/>
          </a:p>
        </p:txBody>
      </p:sp>
      <p:sp>
        <p:nvSpPr>
          <p:cNvPr id="661" name="Google Shape;661;p62"/>
          <p:cNvSpPr txBox="1"/>
          <p:nvPr>
            <p:ph type="title"/>
          </p:nvPr>
        </p:nvSpPr>
        <p:spPr>
          <a:xfrm>
            <a:off x="497950" y="791050"/>
            <a:ext cx="8461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e Coleções – Repetindo Tarefas e Organizando Dados! 🔄📦</a:t>
            </a:r>
            <a:endParaRPr/>
          </a:p>
        </p:txBody>
      </p:sp>
      <p:sp>
        <p:nvSpPr>
          <p:cNvPr id="662" name="Google Shape;66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398225"/>
            <a:ext cx="3752800" cy="94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875" y="2965150"/>
            <a:ext cx="14001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3"/>
          <p:cNvSpPr txBox="1"/>
          <p:nvPr>
            <p:ph idx="1" type="body"/>
          </p:nvPr>
        </p:nvSpPr>
        <p:spPr>
          <a:xfrm>
            <a:off x="609500" y="1973025"/>
            <a:ext cx="44769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🛠️ Como Funcionam os Loops?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2️⃣ O Loop while – Repetições Condicionais 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Quando usar? Quando não sabemos exatamente quantas vezes repetir, mas temos uma condição.</a:t>
            </a:r>
            <a:endParaRPr/>
          </a:p>
        </p:txBody>
      </p:sp>
      <p:sp>
        <p:nvSpPr>
          <p:cNvPr id="670" name="Google Shape;670;p63"/>
          <p:cNvSpPr txBox="1"/>
          <p:nvPr>
            <p:ph type="title"/>
          </p:nvPr>
        </p:nvSpPr>
        <p:spPr>
          <a:xfrm>
            <a:off x="497950" y="791050"/>
            <a:ext cx="8461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e Coleções – Repetindo Tarefas e Organizando Dados! 🔄📦</a:t>
            </a:r>
            <a:endParaRPr/>
          </a:p>
        </p:txBody>
      </p:sp>
      <p:sp>
        <p:nvSpPr>
          <p:cNvPr id="671" name="Google Shape;67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50" y="3534000"/>
            <a:ext cx="487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400" y="2976925"/>
            <a:ext cx="23431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4"/>
          <p:cNvSpPr txBox="1"/>
          <p:nvPr>
            <p:ph idx="1" type="body"/>
          </p:nvPr>
        </p:nvSpPr>
        <p:spPr>
          <a:xfrm>
            <a:off x="609500" y="1973025"/>
            <a:ext cx="4778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🛠️ Como Funcionam os Loops?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3️⃣ O Loop do-while – Faz pelo Menos Uma Vez! 🔄☕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Quando usar? Quando queremos garantir que o código execute pelo menos uma vez, mesmo se a condição já for falsa.</a:t>
            </a:r>
            <a:endParaRPr/>
          </a:p>
        </p:txBody>
      </p:sp>
      <p:sp>
        <p:nvSpPr>
          <p:cNvPr id="679" name="Google Shape;679;p64"/>
          <p:cNvSpPr txBox="1"/>
          <p:nvPr>
            <p:ph type="title"/>
          </p:nvPr>
        </p:nvSpPr>
        <p:spPr>
          <a:xfrm>
            <a:off x="497950" y="791050"/>
            <a:ext cx="8461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e Coleções – Repetindo Tarefas e Organizando Dados! 🔄📦</a:t>
            </a:r>
            <a:endParaRPr/>
          </a:p>
        </p:txBody>
      </p:sp>
      <p:sp>
        <p:nvSpPr>
          <p:cNvPr id="680" name="Google Shape;68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1" name="Google Shape;6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75" y="3778450"/>
            <a:ext cx="3513685" cy="8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975" y="3437175"/>
            <a:ext cx="195262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um Objeto? 🎭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Criamos objetos a partir de classes, como fazemos bolos com receitas.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Cada objeto pode ter características diferentes.</a:t>
            </a:r>
            <a:endParaRPr/>
          </a:p>
        </p:txBody>
      </p:sp>
      <p:sp>
        <p:nvSpPr>
          <p:cNvPr id="385" name="Google Shape;385;p29"/>
          <p:cNvSpPr txBox="1"/>
          <p:nvPr>
            <p:ph type="title"/>
          </p:nvPr>
        </p:nvSpPr>
        <p:spPr>
          <a:xfrm>
            <a:off x="139075" y="310950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e Objetos – A Receita do Código! 🎂☕</a:t>
            </a:r>
            <a:endParaRPr/>
          </a:p>
        </p:txBody>
      </p:sp>
      <p:sp>
        <p:nvSpPr>
          <p:cNvPr id="386" name="Google Shape;38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999" y="873950"/>
            <a:ext cx="3233721" cy="322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000" y="3828750"/>
            <a:ext cx="3465200" cy="122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29"/>
          <p:cNvCxnSpPr/>
          <p:nvPr/>
        </p:nvCxnSpPr>
        <p:spPr>
          <a:xfrm rot="10800000">
            <a:off x="3470275" y="4564800"/>
            <a:ext cx="2049900" cy="72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0" name="Google Shape;3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450" y="4175675"/>
            <a:ext cx="28860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/>
          <p:nvPr>
            <p:ph idx="1" type="body"/>
          </p:nvPr>
        </p:nvSpPr>
        <p:spPr>
          <a:xfrm>
            <a:off x="609500" y="1973025"/>
            <a:ext cx="4778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🛠️ Trabalhando com Coleções – Lists, Sets e Maps 📦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4️⃣ List – Armazenando Muitos Itens em Ordem 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Quando usar? Quando precisamos armazenar múltiplos elementos na ordem em que foram adicionados.</a:t>
            </a:r>
            <a:endParaRPr/>
          </a:p>
        </p:txBody>
      </p:sp>
      <p:sp>
        <p:nvSpPr>
          <p:cNvPr id="688" name="Google Shape;688;p65"/>
          <p:cNvSpPr txBox="1"/>
          <p:nvPr>
            <p:ph type="title"/>
          </p:nvPr>
        </p:nvSpPr>
        <p:spPr>
          <a:xfrm>
            <a:off x="497950" y="791050"/>
            <a:ext cx="8461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e Coleções – Repetindo Tarefas e Organizando Dados! 🔄📦</a:t>
            </a:r>
            <a:endParaRPr/>
          </a:p>
        </p:txBody>
      </p:sp>
      <p:sp>
        <p:nvSpPr>
          <p:cNvPr id="689" name="Google Shape;68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0" name="Google Shape;6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345" y="2115450"/>
            <a:ext cx="3657930" cy="226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800" y="4319225"/>
            <a:ext cx="2221024" cy="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6"/>
          <p:cNvSpPr txBox="1"/>
          <p:nvPr>
            <p:ph idx="1" type="body"/>
          </p:nvPr>
        </p:nvSpPr>
        <p:spPr>
          <a:xfrm>
            <a:off x="609500" y="1973025"/>
            <a:ext cx="4778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🛠️ Trabalhando com Coleções – Lists, Sets e Maps 📦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5️⃣ Set – Armazenando Itens Únicos 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Quando usar? Quando precisamos armazenar elementos sem repetição.</a:t>
            </a:r>
            <a:br>
              <a:rPr lang="en"/>
            </a:br>
            <a:br>
              <a:rPr lang="en"/>
            </a:br>
            <a:r>
              <a:rPr lang="en"/>
              <a:t>O Set não permite elementos duplicados! 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6"/>
          <p:cNvSpPr txBox="1"/>
          <p:nvPr>
            <p:ph type="title"/>
          </p:nvPr>
        </p:nvSpPr>
        <p:spPr>
          <a:xfrm>
            <a:off x="497950" y="791050"/>
            <a:ext cx="8461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e Coleções – Repetindo Tarefas e Organizando Dados! 🔄📦</a:t>
            </a:r>
            <a:endParaRPr/>
          </a:p>
        </p:txBody>
      </p:sp>
      <p:sp>
        <p:nvSpPr>
          <p:cNvPr id="698" name="Google Shape;698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9" name="Google Shape;6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200" y="2140625"/>
            <a:ext cx="3451000" cy="185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000" y="4015075"/>
            <a:ext cx="2151841" cy="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7"/>
          <p:cNvSpPr txBox="1"/>
          <p:nvPr>
            <p:ph idx="1" type="body"/>
          </p:nvPr>
        </p:nvSpPr>
        <p:spPr>
          <a:xfrm>
            <a:off x="609500" y="1973025"/>
            <a:ext cx="4778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🛠️ Trabalhando com Coleções – Lists, Sets e Maps 📦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6️⃣ Map – Criando Relações Chave-Valor 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Quando usar? Quando queremos armazenar pares de chave-valor, como preços de produtos.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Com Map, associamos chaves (nome do café) a valores (preço).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7"/>
          <p:cNvSpPr txBox="1"/>
          <p:nvPr>
            <p:ph type="title"/>
          </p:nvPr>
        </p:nvSpPr>
        <p:spPr>
          <a:xfrm>
            <a:off x="497950" y="791050"/>
            <a:ext cx="8461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e Coleções – Repetindo Tarefas e Organizando Dados! 🔄📦</a:t>
            </a:r>
            <a:endParaRPr/>
          </a:p>
        </p:txBody>
      </p:sp>
      <p:sp>
        <p:nvSpPr>
          <p:cNvPr id="707" name="Google Shape;70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Google Shape;7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861" y="2038375"/>
            <a:ext cx="3842139" cy="20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775" y="4103925"/>
            <a:ext cx="2011884" cy="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8"/>
          <p:cNvSpPr txBox="1"/>
          <p:nvPr>
            <p:ph idx="1" type="body"/>
          </p:nvPr>
        </p:nvSpPr>
        <p:spPr>
          <a:xfrm>
            <a:off x="609500" y="1973025"/>
            <a:ext cx="4778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Conclusão: O que aprendemos?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Loops nos permitem repetir tarefas automaticamente.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List armazena itens ordenados.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Set armazena itens únicos.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Map armazena pares de chave-valor.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8"/>
          <p:cNvSpPr txBox="1"/>
          <p:nvPr>
            <p:ph type="title"/>
          </p:nvPr>
        </p:nvSpPr>
        <p:spPr>
          <a:xfrm>
            <a:off x="497950" y="791050"/>
            <a:ext cx="8461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e Coleções – Repetindo Tarefas e Organizando Dados! 🔄📦</a:t>
            </a:r>
            <a:endParaRPr/>
          </a:p>
        </p:txBody>
      </p:sp>
      <p:sp>
        <p:nvSpPr>
          <p:cNvPr id="716" name="Google Shape;71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7" name="Google Shape;7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200" y="1832525"/>
            <a:ext cx="2981526" cy="29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🎯 Conclusão: O que aprendemos?&#10;✅ Loops nos permitem repetir tarefas automaticamente.&#10;✅ List armazena itens ordenados.&#10;✅ Set armazena itens únicos.&#10;✅ Map armazena pares de chave-valor." id="723" name="Google Shape;723;p69" title="Java Básico Pré-Spring - 5 - Loops e Coleçõ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0"/>
          <p:cNvSpPr txBox="1"/>
          <p:nvPr>
            <p:ph idx="1" type="body"/>
          </p:nvPr>
        </p:nvSpPr>
        <p:spPr>
          <a:xfrm>
            <a:off x="609500" y="1973025"/>
            <a:ext cx="68850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Você foi contratado para criar um Gerenciador de Tarefas, onde o usuário pode: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Adicionar tarefas a uma lista.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Exibir todas as tarefas utilizando foreach.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Filtrar tarefas concluídas utilizando Streams.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Dica: O funcionamento será parecido com uma lista de afazeres (To-Do List)!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0"/>
          <p:cNvSpPr txBox="1"/>
          <p:nvPr>
            <p:ph type="title"/>
          </p:nvPr>
        </p:nvSpPr>
        <p:spPr>
          <a:xfrm>
            <a:off x="560825" y="1168325"/>
            <a:ext cx="8052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Projeto 4 (Com o prof) </a:t>
            </a:r>
            <a:endParaRPr/>
          </a:p>
        </p:txBody>
      </p:sp>
      <p:sp>
        <p:nvSpPr>
          <p:cNvPr id="730" name="Google Shape;73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1"/>
          <p:cNvSpPr txBox="1"/>
          <p:nvPr>
            <p:ph idx="1" type="body"/>
          </p:nvPr>
        </p:nvSpPr>
        <p:spPr>
          <a:xfrm>
            <a:off x="609500" y="1973025"/>
            <a:ext cx="68850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Você foi contratado para desenvolver um sistema de Lista de Compras, onde o usuário pode: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Adicionar itens à lista de compras.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Exibir todos os itens da lista utilizando foreach.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Filtrar os itens acima de um determinado preço utilizando Streams.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Dica: O funcionamento será parecido com uma lista de mercado, onde cada item tem um nome e um preço!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71"/>
          <p:cNvSpPr txBox="1"/>
          <p:nvPr>
            <p:ph type="title"/>
          </p:nvPr>
        </p:nvSpPr>
        <p:spPr>
          <a:xfrm>
            <a:off x="560825" y="1168325"/>
            <a:ext cx="8052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Projeto 4.1 (Sozinho(a)) </a:t>
            </a:r>
            <a:endParaRPr/>
          </a:p>
        </p:txBody>
      </p:sp>
      <p:sp>
        <p:nvSpPr>
          <p:cNvPr id="737" name="Google Shape;737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2"/>
          <p:cNvSpPr txBox="1"/>
          <p:nvPr>
            <p:ph idx="1" type="body"/>
          </p:nvPr>
        </p:nvSpPr>
        <p:spPr>
          <a:xfrm>
            <a:off x="609501" y="1973025"/>
            <a:ext cx="5011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O que são Exceções?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Exceções são como derramar café no teclado! ☕💥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 ocorrem quando algo inesperado acontece no código, como: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Tentar dividir por zero ➗❌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Acessar um índice inexistente em uma lista 📦❌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Conectar a um banco de dados fora do ar 🌐🚫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Java permite tratar essas situações para evitar que o programa quebre!</a:t>
            </a:r>
            <a:endParaRPr/>
          </a:p>
        </p:txBody>
      </p:sp>
      <p:sp>
        <p:nvSpPr>
          <p:cNvPr id="743" name="Google Shape;743;p72"/>
          <p:cNvSpPr txBox="1"/>
          <p:nvPr>
            <p:ph type="title"/>
          </p:nvPr>
        </p:nvSpPr>
        <p:spPr>
          <a:xfrm>
            <a:off x="541950" y="866500"/>
            <a:ext cx="8449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Tratamento de Exceções – Lidando com Erros no Código! ⚠️🚀</a:t>
            </a:r>
            <a:endParaRPr/>
          </a:p>
        </p:txBody>
      </p:sp>
      <p:sp>
        <p:nvSpPr>
          <p:cNvPr id="744" name="Google Shape;744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5" name="Google Shape;74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401" y="1901700"/>
            <a:ext cx="2912931" cy="290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3"/>
          <p:cNvSpPr txBox="1"/>
          <p:nvPr>
            <p:ph idx="1" type="body"/>
          </p:nvPr>
        </p:nvSpPr>
        <p:spPr>
          <a:xfrm>
            <a:off x="609500" y="1973025"/>
            <a:ext cx="3608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⚡ Tipos de Exceções em 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1️⃣ Checked Exceptions (Exceções Checadas) 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O que são?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Erros previstos que o compilador obriga você a tratar.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Falha ao abrir um arquivo.</a:t>
            </a:r>
            <a:endParaRPr/>
          </a:p>
        </p:txBody>
      </p:sp>
      <p:sp>
        <p:nvSpPr>
          <p:cNvPr id="751" name="Google Shape;751;p73"/>
          <p:cNvSpPr txBox="1"/>
          <p:nvPr>
            <p:ph type="title"/>
          </p:nvPr>
        </p:nvSpPr>
        <p:spPr>
          <a:xfrm>
            <a:off x="541950" y="866500"/>
            <a:ext cx="8449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Tratamento de Exceções – Lidando com Erros no Código! ⚠️🚀</a:t>
            </a:r>
            <a:endParaRPr/>
          </a:p>
        </p:txBody>
      </p:sp>
      <p:sp>
        <p:nvSpPr>
          <p:cNvPr id="752" name="Google Shape;752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3" name="Google Shape;7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125" y="2014488"/>
            <a:ext cx="48196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675" y="4541350"/>
            <a:ext cx="22860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4"/>
          <p:cNvSpPr txBox="1"/>
          <p:nvPr>
            <p:ph idx="1" type="body"/>
          </p:nvPr>
        </p:nvSpPr>
        <p:spPr>
          <a:xfrm>
            <a:off x="609500" y="1973025"/>
            <a:ext cx="3257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⚡ Tipos de Exceções em 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2️⃣ Unchecked Exceptions (Exceções Não Checadas) 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O que são?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Erros inesperados que podem acontecer durante a execução do programa.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Divisão por zero ou acesso a índice inexistente.</a:t>
            </a:r>
            <a:endParaRPr/>
          </a:p>
        </p:txBody>
      </p:sp>
      <p:sp>
        <p:nvSpPr>
          <p:cNvPr id="760" name="Google Shape;760;p74"/>
          <p:cNvSpPr txBox="1"/>
          <p:nvPr>
            <p:ph type="title"/>
          </p:nvPr>
        </p:nvSpPr>
        <p:spPr>
          <a:xfrm>
            <a:off x="541950" y="866500"/>
            <a:ext cx="8449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Tratamento de Exceções – Lidando com Erros no Código! ⚠️🚀</a:t>
            </a:r>
            <a:endParaRPr/>
          </a:p>
        </p:txBody>
      </p:sp>
      <p:sp>
        <p:nvSpPr>
          <p:cNvPr id="761" name="Google Shape;761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2" name="Google Shape;7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288" y="2378125"/>
            <a:ext cx="52673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925" y="4143600"/>
            <a:ext cx="29337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/>
          <p:nvPr>
            <p:ph idx="1" type="body"/>
          </p:nvPr>
        </p:nvSpPr>
        <p:spPr>
          <a:xfrm>
            <a:off x="590624" y="1784400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Conectando com o Mundo Real 🌎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Uma classe pode representar: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Um Carro (com cor, modelo, velocidade). 🚗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Um Aluno (com nome, idade, curso). 🎓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Uma Conta Bancária (com saldo, agência, titular). 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 txBox="1"/>
          <p:nvPr>
            <p:ph type="title"/>
          </p:nvPr>
        </p:nvSpPr>
        <p:spPr>
          <a:xfrm>
            <a:off x="139075" y="310950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e Objetos – A Receita do Código! 🎂☕</a:t>
            </a:r>
            <a:endParaRPr/>
          </a:p>
        </p:txBody>
      </p:sp>
      <p:sp>
        <p:nvSpPr>
          <p:cNvPr id="397" name="Google Shape;39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949" y="979950"/>
            <a:ext cx="3876677" cy="3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5"/>
          <p:cNvSpPr txBox="1"/>
          <p:nvPr>
            <p:ph idx="1" type="body"/>
          </p:nvPr>
        </p:nvSpPr>
        <p:spPr>
          <a:xfrm>
            <a:off x="609500" y="1973025"/>
            <a:ext cx="344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🛠️ Criando Exceções Personalizadas 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Por que criar nossas próprias exceções?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tornar o código mais descritivo e fácil de entender.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Quando queremos que um erro tenha um significado especial.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Exemplo: Criando uma exceção para saldo insuficiente no banco.</a:t>
            </a:r>
            <a:endParaRPr/>
          </a:p>
        </p:txBody>
      </p:sp>
      <p:sp>
        <p:nvSpPr>
          <p:cNvPr id="769" name="Google Shape;769;p75"/>
          <p:cNvSpPr txBox="1"/>
          <p:nvPr>
            <p:ph type="title"/>
          </p:nvPr>
        </p:nvSpPr>
        <p:spPr>
          <a:xfrm>
            <a:off x="541950" y="866500"/>
            <a:ext cx="8449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Tratamento de Exceções – Lidando com Erros no Código! ⚠️🚀</a:t>
            </a:r>
            <a:endParaRPr/>
          </a:p>
        </p:txBody>
      </p:sp>
      <p:sp>
        <p:nvSpPr>
          <p:cNvPr id="770" name="Google Shape;770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1" name="Google Shape;77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950" y="1973025"/>
            <a:ext cx="4401469" cy="29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625" y="4635675"/>
            <a:ext cx="348615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6"/>
          <p:cNvSpPr txBox="1"/>
          <p:nvPr>
            <p:ph idx="1" type="body"/>
          </p:nvPr>
        </p:nvSpPr>
        <p:spPr>
          <a:xfrm>
            <a:off x="609500" y="1973025"/>
            <a:ext cx="344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📡 Propagação de Exceções (Throws) 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O que é?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Permite que uma exceção suba na hierarquia do código.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Usamos </a:t>
            </a:r>
            <a:r>
              <a:rPr b="1" lang="en"/>
              <a:t>throws</a:t>
            </a:r>
            <a:r>
              <a:rPr lang="en"/>
              <a:t> para indicar que um método pode lançar uma exceção.</a:t>
            </a:r>
            <a:br>
              <a:rPr lang="en"/>
            </a:br>
            <a:br>
              <a:rPr lang="en"/>
            </a:br>
            <a:r>
              <a:rPr lang="en"/>
              <a:t>📌 Isso é útil quando queremos que outro código decida como tratar o erro!</a:t>
            </a:r>
            <a:endParaRPr/>
          </a:p>
        </p:txBody>
      </p:sp>
      <p:sp>
        <p:nvSpPr>
          <p:cNvPr id="778" name="Google Shape;778;p76"/>
          <p:cNvSpPr txBox="1"/>
          <p:nvPr>
            <p:ph type="title"/>
          </p:nvPr>
        </p:nvSpPr>
        <p:spPr>
          <a:xfrm>
            <a:off x="541950" y="866500"/>
            <a:ext cx="8449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Tratamento de Exceções – Lidando com Erros no Código! ⚠️🚀</a:t>
            </a:r>
            <a:endParaRPr/>
          </a:p>
        </p:txBody>
      </p:sp>
      <p:sp>
        <p:nvSpPr>
          <p:cNvPr id="779" name="Google Shape;77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0" name="Google Shape;78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950" y="2172100"/>
            <a:ext cx="4784200" cy="205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150" y="4296125"/>
            <a:ext cx="32956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7"/>
          <p:cNvSpPr txBox="1"/>
          <p:nvPr>
            <p:ph idx="1" type="body"/>
          </p:nvPr>
        </p:nvSpPr>
        <p:spPr>
          <a:xfrm>
            <a:off x="609500" y="1973025"/>
            <a:ext cx="399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Conclusão: O que aprendemos?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Checked Exceptions – O compilador exige tratamento!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Unchecked Exceptions – Erros inesperados que podem ser evitados com validações.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Exceções Personalizadas – Criamos para tornar o código mais claro.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Propagação de Exceções (throws) – Permite que um erro suba na hierarquia do código.</a:t>
            </a:r>
            <a:endParaRPr/>
          </a:p>
        </p:txBody>
      </p:sp>
      <p:sp>
        <p:nvSpPr>
          <p:cNvPr id="787" name="Google Shape;787;p77"/>
          <p:cNvSpPr txBox="1"/>
          <p:nvPr>
            <p:ph type="title"/>
          </p:nvPr>
        </p:nvSpPr>
        <p:spPr>
          <a:xfrm>
            <a:off x="541950" y="866500"/>
            <a:ext cx="8449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Tratamento de Exceções – Lidando com Erros no Código! ⚠️🚀</a:t>
            </a:r>
            <a:endParaRPr/>
          </a:p>
        </p:txBody>
      </p:sp>
      <p:sp>
        <p:nvSpPr>
          <p:cNvPr id="788" name="Google Shape;788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9" name="Google Shape;78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50" y="1922605"/>
            <a:ext cx="3135412" cy="3139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🎯 Conclusão: O que aprendemos?&#10;✅ Checked Exceptions – O compilador exige tratamento!&#10;✅ Unchecked Exceptions – Erros inesperados que podem ser evitados com validações.&#10;✅ Exceções Personalizadas – Criamos para tornar o código mais claro.&#10;✅ Propagação de Exceções (throws) – Permite que um erro suba na hierarquia do código." id="795" name="Google Shape;795;p78" title="Aula Java Básico Pré Spring - 6 - Exceções – Lidando com Erros no Código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9"/>
          <p:cNvSpPr txBox="1"/>
          <p:nvPr>
            <p:ph idx="1" type="body"/>
          </p:nvPr>
        </p:nvSpPr>
        <p:spPr>
          <a:xfrm>
            <a:off x="609500" y="1973025"/>
            <a:ext cx="8086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Você foi contratado para criar um Sistema de Reservas de Hotel, onde os clientes podem reservar quartos.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sistema deve: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Criar uma classe Reserva que recebe o nome do cliente e a quantidade de diárias.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Lançar uma exceção personalizada caso o número de diárias seja menor que 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Lançar uma exceção padrão caso o nome do cliente esteja vazio.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Propagar a exceção (throws) para que o erro seja tratado na classe principal.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Dica: O funcionamento será parecido com um sistema de reservas real, onde algumas regras precisam ser verificadas antes de confirmar uma reserva!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79"/>
          <p:cNvSpPr txBox="1"/>
          <p:nvPr>
            <p:ph type="title"/>
          </p:nvPr>
        </p:nvSpPr>
        <p:spPr>
          <a:xfrm>
            <a:off x="560825" y="1168325"/>
            <a:ext cx="8052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Projeto 5 (Com o prof) </a:t>
            </a:r>
            <a:endParaRPr/>
          </a:p>
        </p:txBody>
      </p:sp>
      <p:sp>
        <p:nvSpPr>
          <p:cNvPr id="802" name="Google Shape;802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0"/>
          <p:cNvSpPr txBox="1"/>
          <p:nvPr>
            <p:ph idx="1" type="body"/>
          </p:nvPr>
        </p:nvSpPr>
        <p:spPr>
          <a:xfrm>
            <a:off x="609500" y="1973025"/>
            <a:ext cx="8086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Você foi contratado para desenvolver um Sistema de Saques Bancários. O sistema deve: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Permitir saques de uma conta bancária.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Lançar exceções personalizadas se o usuário tentar sacar mais do que o saldo disponível.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Lidar com exceções comuns, como entrada de valores inválidos.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Propagar exceções quando necessário para métodos externos.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80"/>
          <p:cNvSpPr txBox="1"/>
          <p:nvPr>
            <p:ph type="title"/>
          </p:nvPr>
        </p:nvSpPr>
        <p:spPr>
          <a:xfrm>
            <a:off x="560825" y="1168325"/>
            <a:ext cx="8052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Projeto 5.1 (Com o prof) </a:t>
            </a:r>
            <a:endParaRPr/>
          </a:p>
        </p:txBody>
      </p:sp>
      <p:sp>
        <p:nvSpPr>
          <p:cNvPr id="809" name="Google Shape;809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1"/>
          <p:cNvSpPr txBox="1"/>
          <p:nvPr>
            <p:ph idx="1" type="body"/>
          </p:nvPr>
        </p:nvSpPr>
        <p:spPr>
          <a:xfrm>
            <a:off x="609500" y="1973025"/>
            <a:ext cx="4728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Por que organizar o código?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Organizar o código é como organizar sua cafeteria favorita! ☕📂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parte tem seu lugar e função, o que deixa tudo mais fácil de encontrar, entender e manter.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Em Java, usamos: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Pacotes para agrupar classes relacionadas.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Modificadores de acesso para controlar a visibilidade do código.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final para evitar mudanças.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static para usar métodos sem precisar criar objetos.</a:t>
            </a:r>
            <a:endParaRPr/>
          </a:p>
        </p:txBody>
      </p:sp>
      <p:sp>
        <p:nvSpPr>
          <p:cNvPr id="815" name="Google Shape;815;p81"/>
          <p:cNvSpPr txBox="1"/>
          <p:nvPr>
            <p:ph type="title"/>
          </p:nvPr>
        </p:nvSpPr>
        <p:spPr>
          <a:xfrm>
            <a:off x="560700" y="778475"/>
            <a:ext cx="858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 do Código – Pacotes, Modificadores, Final e Static 📦🔧</a:t>
            </a:r>
            <a:endParaRPr/>
          </a:p>
        </p:txBody>
      </p:sp>
      <p:sp>
        <p:nvSpPr>
          <p:cNvPr id="816" name="Google Shape;816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7" name="Google Shape;81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825" y="1973025"/>
            <a:ext cx="3008020" cy="29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2"/>
          <p:cNvSpPr txBox="1"/>
          <p:nvPr>
            <p:ph idx="1" type="body"/>
          </p:nvPr>
        </p:nvSpPr>
        <p:spPr>
          <a:xfrm>
            <a:off x="609500" y="1973025"/>
            <a:ext cx="4728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📦 1️⃣ Pacotes – Separando o Código por Função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O que são Pacotes?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Pacotes ajudam a organizar o código em diferentes partes, como modelos, serviços e controladores.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pacote contém classes relacionadas àquela funcionalidade.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Estrutura de Pacotes Exemplo:</a:t>
            </a:r>
            <a:endParaRPr/>
          </a:p>
        </p:txBody>
      </p:sp>
      <p:sp>
        <p:nvSpPr>
          <p:cNvPr id="823" name="Google Shape;823;p82"/>
          <p:cNvSpPr txBox="1"/>
          <p:nvPr>
            <p:ph type="title"/>
          </p:nvPr>
        </p:nvSpPr>
        <p:spPr>
          <a:xfrm>
            <a:off x="560700" y="778475"/>
            <a:ext cx="858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 do Código – Pacotes, Modificadores, Final e Static 📦🔧</a:t>
            </a:r>
            <a:endParaRPr/>
          </a:p>
        </p:txBody>
      </p:sp>
      <p:sp>
        <p:nvSpPr>
          <p:cNvPr id="824" name="Google Shape;824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5" name="Google Shape;82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25" y="4130525"/>
            <a:ext cx="4343625" cy="8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800" y="1926850"/>
            <a:ext cx="3501400" cy="1822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7" name="Google Shape;827;p82"/>
          <p:cNvCxnSpPr/>
          <p:nvPr/>
        </p:nvCxnSpPr>
        <p:spPr>
          <a:xfrm flipH="1" rot="10800000">
            <a:off x="4205975" y="2192050"/>
            <a:ext cx="1810800" cy="22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3"/>
          <p:cNvSpPr txBox="1"/>
          <p:nvPr>
            <p:ph idx="1" type="body"/>
          </p:nvPr>
        </p:nvSpPr>
        <p:spPr>
          <a:xfrm>
            <a:off x="609500" y="1973025"/>
            <a:ext cx="7086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🔐 2️⃣ Modificadores de Acesso – Quem Pode Ver o Quê?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O que são?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Modificadores de acesso controlam quem pode acessar uma classe, atributo ou método.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Tipos de Modificadores: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Modificador	Visibilidade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	-&gt; Visível para todos. Qualquer classe pode acessar.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protected	-&gt; Visível apenas para classes no mesmo pacote e subclasses.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	-&gt; Visível apenas dentro da própria classe. Ninguém mais pode acessar.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Exemplo de Código:</a:t>
            </a:r>
            <a:endParaRPr/>
          </a:p>
        </p:txBody>
      </p:sp>
      <p:sp>
        <p:nvSpPr>
          <p:cNvPr id="833" name="Google Shape;833;p83"/>
          <p:cNvSpPr txBox="1"/>
          <p:nvPr>
            <p:ph type="title"/>
          </p:nvPr>
        </p:nvSpPr>
        <p:spPr>
          <a:xfrm>
            <a:off x="560700" y="778475"/>
            <a:ext cx="858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 do Código – Pacotes, Modificadores, Final e Static 📦🔧</a:t>
            </a:r>
            <a:endParaRPr/>
          </a:p>
        </p:txBody>
      </p:sp>
      <p:sp>
        <p:nvSpPr>
          <p:cNvPr id="834" name="Google Shape;834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4"/>
          <p:cNvSpPr txBox="1"/>
          <p:nvPr>
            <p:ph idx="1" type="body"/>
          </p:nvPr>
        </p:nvSpPr>
        <p:spPr>
          <a:xfrm>
            <a:off x="609500" y="1973025"/>
            <a:ext cx="7086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🔐 2️⃣ Modificadores de Acesso – Quem Pode Ver o Quê?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O que são?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4"/>
          <p:cNvSpPr txBox="1"/>
          <p:nvPr>
            <p:ph type="title"/>
          </p:nvPr>
        </p:nvSpPr>
        <p:spPr>
          <a:xfrm>
            <a:off x="560700" y="778475"/>
            <a:ext cx="858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 do Código – Pacotes, Modificadores, Final e Static 📦🔧</a:t>
            </a:r>
            <a:endParaRPr/>
          </a:p>
        </p:txBody>
      </p:sp>
      <p:sp>
        <p:nvSpPr>
          <p:cNvPr id="841" name="Google Shape;841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2" name="Google Shape;8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00" y="2621475"/>
            <a:ext cx="6123375" cy="11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 txBox="1"/>
          <p:nvPr>
            <p:ph idx="1" type="body"/>
          </p:nvPr>
        </p:nvSpPr>
        <p:spPr>
          <a:xfrm>
            <a:off x="590624" y="1784400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Conectando com o Mundo Real 🌎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Os objetos são os exemplos reais dessas classes!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Um carro vermelho, modelo sedan, 120 km/h.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Um aluno João, 21 anos, cursando Ciência da Computação.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Uma conta bancária com saldo de R$ 5000.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 txBox="1"/>
          <p:nvPr>
            <p:ph type="title"/>
          </p:nvPr>
        </p:nvSpPr>
        <p:spPr>
          <a:xfrm>
            <a:off x="139075" y="310950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e Objetos – A Receita do Código! 🎂☕</a:t>
            </a:r>
            <a:endParaRPr/>
          </a:p>
        </p:txBody>
      </p:sp>
      <p:sp>
        <p:nvSpPr>
          <p:cNvPr id="405" name="Google Shape;40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711" y="1038050"/>
            <a:ext cx="3876677" cy="3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5"/>
          <p:cNvSpPr txBox="1"/>
          <p:nvPr>
            <p:ph idx="1" type="body"/>
          </p:nvPr>
        </p:nvSpPr>
        <p:spPr>
          <a:xfrm>
            <a:off x="609500" y="1973025"/>
            <a:ext cx="8331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🚫 3️⃣ </a:t>
            </a:r>
            <a:r>
              <a:rPr lang="en" sz="1300"/>
              <a:t>final – Evitando Mudanças no Código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📌 O que é final?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final impede que atributos, métodos ou classes sejam modificados.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Uma vez definido, não pode ser alterado.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📌 Como Usar final: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✅ Atributos constantes: Não podem ser modificados.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✅ Métodos final: Não podem ser sobrescritos.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✅ Classes final: Não podem ser herdadas.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📌 Exemplo de Código: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85"/>
          <p:cNvSpPr txBox="1"/>
          <p:nvPr>
            <p:ph type="title"/>
          </p:nvPr>
        </p:nvSpPr>
        <p:spPr>
          <a:xfrm>
            <a:off x="560700" y="778475"/>
            <a:ext cx="858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 do Código – Pacotes, Modificadores, Final e Static 📦🔧</a:t>
            </a:r>
            <a:endParaRPr/>
          </a:p>
        </p:txBody>
      </p:sp>
      <p:sp>
        <p:nvSpPr>
          <p:cNvPr id="849" name="Google Shape;849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0" name="Google Shape;85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00" y="4331750"/>
            <a:ext cx="4762758" cy="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5"/>
          <p:cNvSpPr txBox="1"/>
          <p:nvPr/>
        </p:nvSpPr>
        <p:spPr>
          <a:xfrm>
            <a:off x="5381800" y="4252738"/>
            <a:ext cx="3621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b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📌 Tentativa de alterar APLICACAO_NOME resultará em erro! 🚫</a:t>
            </a:r>
            <a:endParaRPr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6"/>
          <p:cNvSpPr txBox="1"/>
          <p:nvPr>
            <p:ph idx="1" type="body"/>
          </p:nvPr>
        </p:nvSpPr>
        <p:spPr>
          <a:xfrm>
            <a:off x="609500" y="1973025"/>
            <a:ext cx="78144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⚙️ 4️⃣ static – Acessando Métodos Sem Criar Objetos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📌 O que é static?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static permite acessar métodos e atributos sem precisar criar um objeto da classe.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Pertence à classe, não ao objeto.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📌 Quando usar static: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✅ Métodos utilitários, como cálculos ou formatações.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✅ Atributos que não mudam de uma instância para outra.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📌 Exemplo de Código:</a:t>
            </a:r>
            <a:endParaRPr sz="1400"/>
          </a:p>
        </p:txBody>
      </p:sp>
      <p:sp>
        <p:nvSpPr>
          <p:cNvPr id="857" name="Google Shape;857;p86"/>
          <p:cNvSpPr txBox="1"/>
          <p:nvPr>
            <p:ph type="title"/>
          </p:nvPr>
        </p:nvSpPr>
        <p:spPr>
          <a:xfrm>
            <a:off x="560700" y="778475"/>
            <a:ext cx="858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 do Código – Pacotes, Modificadores, Final e Static 📦🔧</a:t>
            </a:r>
            <a:endParaRPr/>
          </a:p>
        </p:txBody>
      </p:sp>
      <p:sp>
        <p:nvSpPr>
          <p:cNvPr id="858" name="Google Shape;858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9" name="Google Shape;85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875" y="3811100"/>
            <a:ext cx="3055550" cy="12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450" y="4315000"/>
            <a:ext cx="102870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7"/>
          <p:cNvSpPr txBox="1"/>
          <p:nvPr>
            <p:ph idx="1" type="body"/>
          </p:nvPr>
        </p:nvSpPr>
        <p:spPr>
          <a:xfrm>
            <a:off x="609500" y="1973025"/>
            <a:ext cx="4835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Conclusão: O que aprendemos?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Pacotes organizam o código em partes funcionais.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Modificadores de acesso controlam a visibilidade de atributos e métodos.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final evita mudanças indesejadas no código.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static permite acessar métodos e atributos sem criar objetos.</a:t>
            </a:r>
            <a:endParaRPr/>
          </a:p>
        </p:txBody>
      </p:sp>
      <p:sp>
        <p:nvSpPr>
          <p:cNvPr id="866" name="Google Shape;866;p87"/>
          <p:cNvSpPr txBox="1"/>
          <p:nvPr>
            <p:ph type="title"/>
          </p:nvPr>
        </p:nvSpPr>
        <p:spPr>
          <a:xfrm>
            <a:off x="560700" y="778475"/>
            <a:ext cx="858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 do Código – Pacotes, Modificadores, Final e Static 📦🔧</a:t>
            </a:r>
            <a:endParaRPr/>
          </a:p>
        </p:txBody>
      </p:sp>
      <p:sp>
        <p:nvSpPr>
          <p:cNvPr id="867" name="Google Shape;867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8" name="Google Shape;86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875" y="1876550"/>
            <a:ext cx="2997577" cy="299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🎯 Conclusão: O que aprendemos?&#10;✅ Pacotes organizam o código em partes funcionais.&#10;✅ Modificadores de acesso controlam a visibilidade de atributos e métodos.&#10;✅ final evita mudanças indesejadas no código.&#10;✅ static permite acessar métodos e atributos sem criar objetos." id="874" name="Google Shape;874;p88" title="Aula Java Básico Pré Spring - 7 - Pacotes, Modificadores, Final e Stati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9"/>
          <p:cNvSpPr txBox="1"/>
          <p:nvPr>
            <p:ph idx="1" type="body"/>
          </p:nvPr>
        </p:nvSpPr>
        <p:spPr>
          <a:xfrm>
            <a:off x="609500" y="1973025"/>
            <a:ext cx="5011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Você foi contratado para desenvolver um Sistema de Cadastro de Produtos para uma loja. O sistema deve: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Usar pacotes para separar as classes por função (modelo, serviço, utilitário).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Proteger atributos sensíveis usando modificadores de acesso (public, protected, private).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Utilizar o modificador final para definir constantes.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Criar métodos utilitários com static para calcular descontos.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9"/>
          <p:cNvSpPr txBox="1"/>
          <p:nvPr>
            <p:ph type="title"/>
          </p:nvPr>
        </p:nvSpPr>
        <p:spPr>
          <a:xfrm>
            <a:off x="560825" y="1168325"/>
            <a:ext cx="8052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Projeto 6 (Com o prof) </a:t>
            </a:r>
            <a:endParaRPr/>
          </a:p>
        </p:txBody>
      </p:sp>
      <p:sp>
        <p:nvSpPr>
          <p:cNvPr id="881" name="Google Shape;881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2" name="Google Shape;8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700" y="2705300"/>
            <a:ext cx="3397608" cy="8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a Receita Ganha Vida? 🏭✨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1️⃣ A classe (receita) é criada! 📜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2️⃣ A receita entra na máquina (instanciação de objeto)! 🔄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3️⃣ Os bolos saem prontos (objetos são criados)! 🎂🎂🎂</a:t>
            </a:r>
            <a:endParaRPr/>
          </a:p>
        </p:txBody>
      </p:sp>
      <p:sp>
        <p:nvSpPr>
          <p:cNvPr id="412" name="Google Shape;412;p32"/>
          <p:cNvSpPr txBox="1"/>
          <p:nvPr>
            <p:ph type="title"/>
          </p:nvPr>
        </p:nvSpPr>
        <p:spPr>
          <a:xfrm>
            <a:off x="139075" y="310950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e Objetos – A Receita do Código! 🎂☕</a:t>
            </a:r>
            <a:endParaRPr/>
          </a:p>
        </p:txBody>
      </p:sp>
      <p:sp>
        <p:nvSpPr>
          <p:cNvPr id="413" name="Google Shape;41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199" y="1912275"/>
            <a:ext cx="4717001" cy="2191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32"/>
          <p:cNvCxnSpPr/>
          <p:nvPr/>
        </p:nvCxnSpPr>
        <p:spPr>
          <a:xfrm flipH="1" rot="10800000">
            <a:off x="3941900" y="2342725"/>
            <a:ext cx="339600" cy="75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a Receita Ganha Vida? 🏭✨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1️⃣ A classe (receita) é criada! 📜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2️⃣ A receita entra na máquina (instanciação de objeto)! 🔄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3️⃣ Os bolos saem prontos (objetos são criados)! 🎂🎂🎂</a:t>
            </a:r>
            <a:endParaRPr/>
          </a:p>
        </p:txBody>
      </p:sp>
      <p:sp>
        <p:nvSpPr>
          <p:cNvPr id="421" name="Google Shape;421;p33"/>
          <p:cNvSpPr txBox="1"/>
          <p:nvPr>
            <p:ph type="title"/>
          </p:nvPr>
        </p:nvSpPr>
        <p:spPr>
          <a:xfrm>
            <a:off x="139075" y="310950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e Objetos – A Receita do Código! 🎂☕</a:t>
            </a:r>
            <a:endParaRPr/>
          </a:p>
        </p:txBody>
      </p:sp>
      <p:sp>
        <p:nvSpPr>
          <p:cNvPr id="422" name="Google Shape;42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3" name="Google Shape;423;p33"/>
          <p:cNvCxnSpPr/>
          <p:nvPr/>
        </p:nvCxnSpPr>
        <p:spPr>
          <a:xfrm flipH="1" rot="10800000">
            <a:off x="3558325" y="2833175"/>
            <a:ext cx="572100" cy="75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4" name="Google Shape;4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375" y="2295525"/>
            <a:ext cx="49141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a Receita Ganha Vida? 🏭✨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1️⃣ A classe (receita) é criada! 📜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2️⃣ A receita entra na máquina (instanciação de objeto)! 🔄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3️⃣ Os bolos saem prontos (objetos são criados)! 🎂🎂🎂</a:t>
            </a:r>
            <a:endParaRPr/>
          </a:p>
        </p:txBody>
      </p:sp>
      <p:sp>
        <p:nvSpPr>
          <p:cNvPr id="430" name="Google Shape;430;p34"/>
          <p:cNvSpPr txBox="1"/>
          <p:nvPr>
            <p:ph type="title"/>
          </p:nvPr>
        </p:nvSpPr>
        <p:spPr>
          <a:xfrm>
            <a:off x="139075" y="310950"/>
            <a:ext cx="8417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e Objetos – A Receita do Código! 🎂☕</a:t>
            </a:r>
            <a:endParaRPr/>
          </a:p>
        </p:txBody>
      </p:sp>
      <p:sp>
        <p:nvSpPr>
          <p:cNvPr id="431" name="Google Shape;43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275" y="979950"/>
            <a:ext cx="4708775" cy="2629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34"/>
          <p:cNvCxnSpPr/>
          <p:nvPr/>
        </p:nvCxnSpPr>
        <p:spPr>
          <a:xfrm flipH="1" rot="10800000">
            <a:off x="3949475" y="2619475"/>
            <a:ext cx="483000" cy="503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4" name="Google Shape;4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049" y="3692393"/>
            <a:ext cx="2228526" cy="1229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34"/>
          <p:cNvCxnSpPr/>
          <p:nvPr/>
        </p:nvCxnSpPr>
        <p:spPr>
          <a:xfrm>
            <a:off x="3904175" y="3298625"/>
            <a:ext cx="1678800" cy="873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